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61" r:id="rId2"/>
    <p:sldId id="262" r:id="rId3"/>
    <p:sldId id="263" r:id="rId4"/>
    <p:sldId id="264" r:id="rId5"/>
    <p:sldId id="265"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49" d="100"/>
          <a:sy n="49" d="100"/>
        </p:scale>
        <p:origin x="14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77763DB-B036-480E-86EB-564671E01458}" type="datetimeFigureOut">
              <a:rPr lang="en-AU" smtClean="0"/>
              <a:t>30/07/2022</a:t>
            </a:fld>
            <a:endParaRPr lang="en-AU"/>
          </a:p>
        </p:txBody>
      </p:sp>
      <p:sp>
        <p:nvSpPr>
          <p:cNvPr id="5" name="Footer Placeholder 4"/>
          <p:cNvSpPr>
            <a:spLocks noGrp="1"/>
          </p:cNvSpPr>
          <p:nvPr>
            <p:ph type="ftr" sz="quarter" idx="11"/>
          </p:nvPr>
        </p:nvSpPr>
        <p:spPr>
          <a:xfrm>
            <a:off x="2692397" y="5037663"/>
            <a:ext cx="5214635" cy="279400"/>
          </a:xfrm>
        </p:spPr>
        <p:txBody>
          <a:bodyPr/>
          <a:lstStyle/>
          <a:p>
            <a:endParaRPr lang="en-AU"/>
          </a:p>
        </p:txBody>
      </p:sp>
      <p:sp>
        <p:nvSpPr>
          <p:cNvPr id="6" name="Slide Number Placeholder 5"/>
          <p:cNvSpPr>
            <a:spLocks noGrp="1"/>
          </p:cNvSpPr>
          <p:nvPr>
            <p:ph type="sldNum" sz="quarter" idx="12"/>
          </p:nvPr>
        </p:nvSpPr>
        <p:spPr>
          <a:xfrm>
            <a:off x="8956900" y="5037663"/>
            <a:ext cx="551167" cy="279400"/>
          </a:xfrm>
        </p:spPr>
        <p:txBody>
          <a:bodyPr/>
          <a:lstStyle/>
          <a:p>
            <a:fld id="{F9B3ED80-482D-41A3-9C3C-F4AB274203D8}" type="slidenum">
              <a:rPr lang="en-AU" smtClean="0"/>
              <a:t>‹#›</a:t>
            </a:fld>
            <a:endParaRPr lang="en-AU"/>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7495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7763DB-B036-480E-86EB-564671E01458}"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9B3ED80-482D-41A3-9C3C-F4AB274203D8}" type="slidenum">
              <a:rPr lang="en-AU" smtClean="0"/>
              <a:t>‹#›</a:t>
            </a:fld>
            <a:endParaRPr lang="en-AU"/>
          </a:p>
        </p:txBody>
      </p:sp>
    </p:spTree>
    <p:extLst>
      <p:ext uri="{BB962C8B-B14F-4D97-AF65-F5344CB8AC3E}">
        <p14:creationId xmlns:p14="http://schemas.microsoft.com/office/powerpoint/2010/main" val="2141565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7763DB-B036-480E-86EB-564671E01458}"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9B3ED80-482D-41A3-9C3C-F4AB274203D8}" type="slidenum">
              <a:rPr lang="en-AU" smtClean="0"/>
              <a:t>‹#›</a:t>
            </a:fld>
            <a:endParaRPr lang="en-AU"/>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1882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77763DB-B036-480E-86EB-564671E01458}" type="datetimeFigureOut">
              <a:rPr lang="en-AU" smtClean="0"/>
              <a:t>30/07/2022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9B3ED80-482D-41A3-9C3C-F4AB274203D8}" type="slidenum">
              <a:rPr lang="en-AU" smtClean="0"/>
              <a:t>‹#›</a:t>
            </a:fld>
            <a:endParaRPr lang="en-AU"/>
          </a:p>
        </p:txBody>
      </p:sp>
    </p:spTree>
    <p:extLst>
      <p:ext uri="{BB962C8B-B14F-4D97-AF65-F5344CB8AC3E}">
        <p14:creationId xmlns:p14="http://schemas.microsoft.com/office/powerpoint/2010/main" val="1604372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77763DB-B036-480E-86EB-564671E01458}" type="datetimeFigureOut">
              <a:rPr lang="en-AU" smtClean="0"/>
              <a:t>30/07/2022</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F9B3ED80-482D-41A3-9C3C-F4AB274203D8}" type="slidenum">
              <a:rPr lang="en-AU" smtClean="0"/>
              <a:t>‹#›</a:t>
            </a:fld>
            <a:endParaRPr lang="en-AU"/>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62738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77763DB-B036-480E-86EB-564671E01458}" type="datetimeFigureOut">
              <a:rPr lang="en-AU" smtClean="0"/>
              <a:t>30/07/2022</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F9B3ED80-482D-41A3-9C3C-F4AB274203D8}" type="slidenum">
              <a:rPr lang="en-AU" smtClean="0"/>
              <a:t>‹#›</a:t>
            </a:fld>
            <a:endParaRPr lang="en-A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30160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7763DB-B036-480E-86EB-564671E01458}" type="datetimeFigureOut">
              <a:rPr lang="en-AU" smtClean="0"/>
              <a:t>30/07/2022</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F9B3ED80-482D-41A3-9C3C-F4AB274203D8}" type="slidenum">
              <a:rPr lang="en-AU" smtClean="0"/>
              <a:t>‹#›</a:t>
            </a:fld>
            <a:endParaRPr lang="en-AU"/>
          </a:p>
        </p:txBody>
      </p:sp>
    </p:spTree>
    <p:extLst>
      <p:ext uri="{BB962C8B-B14F-4D97-AF65-F5344CB8AC3E}">
        <p14:creationId xmlns:p14="http://schemas.microsoft.com/office/powerpoint/2010/main" val="3561453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7763DB-B036-480E-86EB-564671E01458}" type="datetimeFigureOut">
              <a:rPr lang="en-AU" smtClean="0"/>
              <a:t>30/07/2022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9B3ED80-482D-41A3-9C3C-F4AB274203D8}" type="slidenum">
              <a:rPr lang="en-AU" smtClean="0"/>
              <a:t>‹#›</a:t>
            </a:fld>
            <a:endParaRPr lang="en-AU"/>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9560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7763DB-B036-480E-86EB-564671E01458}" type="datetimeFigureOut">
              <a:rPr lang="en-AU" smtClean="0"/>
              <a:t>30/07/2022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9B3ED80-482D-41A3-9C3C-F4AB274203D8}" type="slidenum">
              <a:rPr lang="en-AU" smtClean="0"/>
              <a:t>‹#›</a:t>
            </a:fld>
            <a:endParaRPr lang="en-AU"/>
          </a:p>
        </p:txBody>
      </p:sp>
    </p:spTree>
    <p:extLst>
      <p:ext uri="{BB962C8B-B14F-4D97-AF65-F5344CB8AC3E}">
        <p14:creationId xmlns:p14="http://schemas.microsoft.com/office/powerpoint/2010/main" val="3374532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7763DB-B036-480E-86EB-564671E01458}" type="datetimeFigureOut">
              <a:rPr lang="en-AU" smtClean="0"/>
              <a:t>30/07/2022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9B3ED80-482D-41A3-9C3C-F4AB274203D8}" type="slidenum">
              <a:rPr lang="en-AU" smtClean="0"/>
              <a:t>‹#›</a:t>
            </a:fld>
            <a:endParaRPr lang="en-AU"/>
          </a:p>
        </p:txBody>
      </p:sp>
    </p:spTree>
    <p:extLst>
      <p:ext uri="{BB962C8B-B14F-4D97-AF65-F5344CB8AC3E}">
        <p14:creationId xmlns:p14="http://schemas.microsoft.com/office/powerpoint/2010/main" val="2216762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7763DB-B036-480E-86EB-564671E01458}"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9B3ED80-482D-41A3-9C3C-F4AB274203D8}" type="slidenum">
              <a:rPr lang="en-AU" smtClean="0"/>
              <a:t>‹#›</a:t>
            </a:fld>
            <a:endParaRPr lang="en-AU"/>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630485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7763DB-B036-480E-86EB-564671E01458}"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9B3ED80-482D-41A3-9C3C-F4AB274203D8}" type="slidenum">
              <a:rPr lang="en-AU" smtClean="0"/>
              <a:t>‹#›</a:t>
            </a:fld>
            <a:endParaRPr lang="en-AU"/>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9316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7763DB-B036-480E-86EB-564671E01458}"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9B3ED80-482D-41A3-9C3C-F4AB274203D8}" type="slidenum">
              <a:rPr lang="en-AU" smtClean="0"/>
              <a:t>‹#›</a:t>
            </a:fld>
            <a:endParaRPr lang="en-AU"/>
          </a:p>
        </p:txBody>
      </p:sp>
    </p:spTree>
    <p:extLst>
      <p:ext uri="{BB962C8B-B14F-4D97-AF65-F5344CB8AC3E}">
        <p14:creationId xmlns:p14="http://schemas.microsoft.com/office/powerpoint/2010/main" val="4092676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7763DB-B036-480E-86EB-564671E01458}"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9B3ED80-482D-41A3-9C3C-F4AB274203D8}" type="slidenum">
              <a:rPr lang="en-AU" smtClean="0"/>
              <a:t>‹#›</a:t>
            </a:fld>
            <a:endParaRPr lang="en-AU"/>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96337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7763DB-B036-480E-86EB-564671E01458}"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9B3ED80-482D-41A3-9C3C-F4AB274203D8}" type="slidenum">
              <a:rPr lang="en-AU" smtClean="0"/>
              <a:t>‹#›</a:t>
            </a:fld>
            <a:endParaRPr lang="en-AU"/>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70516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7763DB-B036-480E-86EB-564671E01458}"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9B3ED80-482D-41A3-9C3C-F4AB274203D8}" type="slidenum">
              <a:rPr lang="en-AU" smtClean="0"/>
              <a:t>‹#›</a:t>
            </a:fld>
            <a:endParaRPr lang="en-A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49183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7763DB-B036-480E-86EB-564671E01458}"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9B3ED80-482D-41A3-9C3C-F4AB274203D8}" type="slidenum">
              <a:rPr lang="en-AU" smtClean="0"/>
              <a:t>‹#›</a:t>
            </a:fld>
            <a:endParaRPr lang="en-AU"/>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1820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77763DB-B036-480E-86EB-564671E01458}" type="datetimeFigureOut">
              <a:rPr lang="en-AU" smtClean="0"/>
              <a:t>30/07/2022</a:t>
            </a:fld>
            <a:endParaRPr lang="en-AU"/>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AU"/>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9B3ED80-482D-41A3-9C3C-F4AB274203D8}" type="slidenum">
              <a:rPr lang="en-AU" smtClean="0"/>
              <a:t>‹#›</a:t>
            </a:fld>
            <a:endParaRPr lang="en-AU"/>
          </a:p>
        </p:txBody>
      </p:sp>
    </p:spTree>
    <p:extLst>
      <p:ext uri="{BB962C8B-B14F-4D97-AF65-F5344CB8AC3E}">
        <p14:creationId xmlns:p14="http://schemas.microsoft.com/office/powerpoint/2010/main" val="227711201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Women’s Court</a:t>
            </a:r>
          </a:p>
        </p:txBody>
      </p:sp>
      <p:sp>
        <p:nvSpPr>
          <p:cNvPr id="3" name="Content Placeholder 2"/>
          <p:cNvSpPr>
            <a:spLocks noGrp="1"/>
          </p:cNvSpPr>
          <p:nvPr>
            <p:ph idx="1"/>
          </p:nvPr>
        </p:nvSpPr>
        <p:spPr/>
        <p:txBody>
          <a:bodyPr/>
          <a:lstStyle/>
          <a:p>
            <a:r>
              <a:rPr lang="en-AU" dirty="0" smtClean="0"/>
              <a:t>The recent proliferation of what is called as ‘women’s courts’ in India has received relatively little attention in the literature on ‘legal pluralism’ or ‘alternative dispute resolution (ADR)’ in that country. I use the term ‘women’s court’ to refer to a broad and somewhat diverse category of dispute resolution bodies set up specifically to deal with women’s marital and family problems, usually by counselling and mediation between the complainant and her husband or other relatives.</a:t>
            </a:r>
            <a:endParaRPr lang="en-AU" dirty="0"/>
          </a:p>
        </p:txBody>
      </p:sp>
    </p:spTree>
    <p:extLst>
      <p:ext uri="{BB962C8B-B14F-4D97-AF65-F5344CB8AC3E}">
        <p14:creationId xmlns:p14="http://schemas.microsoft.com/office/powerpoint/2010/main" val="767721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b="1" dirty="0" smtClean="0"/>
              <a:t>Women’s low rate of resort to the courts:</a:t>
            </a:r>
            <a:endParaRPr lang="en-AU" b="1" dirty="0"/>
          </a:p>
        </p:txBody>
      </p:sp>
      <p:sp>
        <p:nvSpPr>
          <p:cNvPr id="3" name="Content Placeholder 2"/>
          <p:cNvSpPr>
            <a:spLocks noGrp="1"/>
          </p:cNvSpPr>
          <p:nvPr>
            <p:ph idx="1"/>
          </p:nvPr>
        </p:nvSpPr>
        <p:spPr/>
        <p:txBody>
          <a:bodyPr>
            <a:normAutofit lnSpcReduction="10000"/>
          </a:bodyPr>
          <a:lstStyle/>
          <a:p>
            <a:r>
              <a:rPr lang="en-AU" dirty="0" smtClean="0"/>
              <a:t>All of these new ‘women-friendly’ laws notwithstanding, it is still the case that the vast majority of women victims of domestic abuse and other kinds of marital discord do not turn – and never even consider turning – to the state for succour. And, if they do so, it is usually only after they have been unable to reach a solution to their problems by other means. As Holden reports from her research in rural Madhya Pradesh, official law is the very last resort for family disputes.. .even at the level of the official law court the litigants are often involved in forum shopping strategies aimed at unofficial and out-of-court arrangements’ (2008, 106)</a:t>
            </a:r>
            <a:endParaRPr lang="en-AU" dirty="0"/>
          </a:p>
        </p:txBody>
      </p:sp>
    </p:spTree>
    <p:extLst>
      <p:ext uri="{BB962C8B-B14F-4D97-AF65-F5344CB8AC3E}">
        <p14:creationId xmlns:p14="http://schemas.microsoft.com/office/powerpoint/2010/main" val="3223572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8185"/>
            <a:ext cx="10515600" cy="1519707"/>
          </a:xfrm>
        </p:spPr>
        <p:txBody>
          <a:bodyPr>
            <a:normAutofit fontScale="90000"/>
          </a:bodyPr>
          <a:lstStyle/>
          <a:p>
            <a:r>
              <a:rPr lang="en-AU" b="1" dirty="0"/>
              <a:t>Alternative dispute settlement venues designed specifically for women:</a:t>
            </a:r>
            <a:br>
              <a:rPr lang="en-AU" b="1" dirty="0"/>
            </a:br>
            <a:endParaRPr lang="en-AU" b="1" dirty="0"/>
          </a:p>
        </p:txBody>
      </p:sp>
      <p:sp>
        <p:nvSpPr>
          <p:cNvPr id="3" name="Content Placeholder 2"/>
          <p:cNvSpPr>
            <a:spLocks noGrp="1"/>
          </p:cNvSpPr>
          <p:nvPr>
            <p:ph idx="1"/>
          </p:nvPr>
        </p:nvSpPr>
        <p:spPr/>
        <p:txBody>
          <a:bodyPr>
            <a:normAutofit fontScale="92500" lnSpcReduction="10000"/>
          </a:bodyPr>
          <a:lstStyle/>
          <a:p>
            <a:r>
              <a:rPr lang="en-AU" dirty="0"/>
              <a:t>t is not surprising, therefore, that feminist activists would be critical, not only of the state’s formal judicial system but of these kinds of ‘customary’ quasi-courts as well, for failing to deliver justice to women whose husbands and/or </a:t>
            </a:r>
            <a:r>
              <a:rPr lang="en-AU" dirty="0" smtClean="0"/>
              <a:t>in-laws</a:t>
            </a:r>
            <a:r>
              <a:rPr lang="en-AU" dirty="0"/>
              <a:t> have subjected them to abuse</a:t>
            </a:r>
            <a:r>
              <a:rPr lang="en-AU" dirty="0" smtClean="0"/>
              <a:t>. One of the first experiments along these lines involved setting up special women’s ‘cells’ in police stations. Female police officers or social workers would be assigned to deal with women’s complaints of dowry harassment, domestic violence, abandonment, rape, incest and so on. In 2006 I visited on several occasions a so-called Women’s </a:t>
            </a:r>
            <a:r>
              <a:rPr lang="en-AU" dirty="0" err="1" smtClean="0"/>
              <a:t>Counseling</a:t>
            </a:r>
            <a:r>
              <a:rPr lang="en-AU" dirty="0" smtClean="0"/>
              <a:t> Centre, attached to the office of the Police Commissioner in a Muslim-dominated neighbourhood of Hyderabad’s Old City.</a:t>
            </a:r>
            <a:endParaRPr lang="en-AU" dirty="0"/>
          </a:p>
        </p:txBody>
      </p:sp>
    </p:spTree>
    <p:extLst>
      <p:ext uri="{BB962C8B-B14F-4D97-AF65-F5344CB8AC3E}">
        <p14:creationId xmlns:p14="http://schemas.microsoft.com/office/powerpoint/2010/main" val="1433434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Women’s </a:t>
            </a:r>
            <a:r>
              <a:rPr lang="en-AU" b="1" dirty="0" err="1" smtClean="0"/>
              <a:t>Lok</a:t>
            </a:r>
            <a:r>
              <a:rPr lang="en-AU" b="1" dirty="0" smtClean="0"/>
              <a:t> </a:t>
            </a:r>
            <a:r>
              <a:rPr lang="en-AU" b="1" dirty="0" err="1" smtClean="0"/>
              <a:t>Adalats</a:t>
            </a:r>
            <a:r>
              <a:rPr lang="en-AU" b="1" dirty="0" smtClean="0"/>
              <a:t>:</a:t>
            </a:r>
            <a:endParaRPr lang="en-AU" b="1" dirty="0"/>
          </a:p>
        </p:txBody>
      </p:sp>
      <p:sp>
        <p:nvSpPr>
          <p:cNvPr id="3" name="Content Placeholder 2"/>
          <p:cNvSpPr>
            <a:spLocks noGrp="1"/>
          </p:cNvSpPr>
          <p:nvPr>
            <p:ph idx="1"/>
          </p:nvPr>
        </p:nvSpPr>
        <p:spPr/>
        <p:txBody>
          <a:bodyPr/>
          <a:lstStyle/>
          <a:p>
            <a:r>
              <a:rPr lang="en-AU" dirty="0" smtClean="0"/>
              <a:t>Women’s </a:t>
            </a:r>
            <a:r>
              <a:rPr lang="en-AU" dirty="0" err="1" smtClean="0"/>
              <a:t>Lok</a:t>
            </a:r>
            <a:r>
              <a:rPr lang="en-AU" dirty="0" smtClean="0"/>
              <a:t> </a:t>
            </a:r>
            <a:r>
              <a:rPr lang="en-AU" dirty="0" err="1" smtClean="0"/>
              <a:t>adalats</a:t>
            </a:r>
            <a:r>
              <a:rPr lang="en-AU" dirty="0" smtClean="0"/>
              <a:t> – structured along the same lines as other specialized </a:t>
            </a:r>
            <a:r>
              <a:rPr lang="en-AU" dirty="0" err="1" smtClean="0"/>
              <a:t>Lok</a:t>
            </a:r>
            <a:r>
              <a:rPr lang="en-AU" dirty="0" smtClean="0"/>
              <a:t> </a:t>
            </a:r>
            <a:r>
              <a:rPr lang="en-AU" dirty="0" err="1" smtClean="0"/>
              <a:t>adalats</a:t>
            </a:r>
            <a:r>
              <a:rPr lang="en-AU" dirty="0" smtClean="0"/>
              <a:t> discussed above – have also been set up under the auspices of various state governments during the past 30 years. One of these began operating in Hyderabad in 2001, under the joint sponsorship of the Andhra Pradesh Women’s Commission and the A. P. Legal Services Authority. At that time it had two judges – a retired (female) lawyer/public prosecutor and a retired (male) social worker – who met once a month to hear cases referred to them by those parent agencies.</a:t>
            </a:r>
            <a:endParaRPr lang="en-AU" dirty="0"/>
          </a:p>
        </p:txBody>
      </p:sp>
    </p:spTree>
    <p:extLst>
      <p:ext uri="{BB962C8B-B14F-4D97-AF65-F5344CB8AC3E}">
        <p14:creationId xmlns:p14="http://schemas.microsoft.com/office/powerpoint/2010/main" val="926682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normAutofit/>
          </a:bodyPr>
          <a:lstStyle/>
          <a:p>
            <a:r>
              <a:rPr lang="en-AU" sz="3200" b="1" dirty="0" smtClean="0"/>
              <a:t>Thank You</a:t>
            </a:r>
            <a:endParaRPr lang="en-AU" sz="3200" b="1" dirty="0"/>
          </a:p>
        </p:txBody>
      </p:sp>
    </p:spTree>
    <p:extLst>
      <p:ext uri="{BB962C8B-B14F-4D97-AF65-F5344CB8AC3E}">
        <p14:creationId xmlns:p14="http://schemas.microsoft.com/office/powerpoint/2010/main" val="274851855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42</TotalTime>
  <Words>390</Words>
  <Application>Microsoft Office PowerPoint</Application>
  <PresentationFormat>Widescreen</PresentationFormat>
  <Paragraphs>9</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Garamond</vt:lpstr>
      <vt:lpstr>Organic</vt:lpstr>
      <vt:lpstr>Women’s Court</vt:lpstr>
      <vt:lpstr>Women’s low rate of resort to the courts:</vt:lpstr>
      <vt:lpstr>Alternative dispute settlement venues designed specifically for women: </vt:lpstr>
      <vt:lpstr>Women’s Lok Adalats:</vt:lpstr>
      <vt:lpstr>PowerPoint Presentation</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Democratic Awareness with Legal Literacy</dc:title>
  <dc:creator>gt</dc:creator>
  <cp:lastModifiedBy>gt</cp:lastModifiedBy>
  <cp:revision>4</cp:revision>
  <dcterms:created xsi:type="dcterms:W3CDTF">2022-07-27T06:25:47Z</dcterms:created>
  <dcterms:modified xsi:type="dcterms:W3CDTF">2022-07-30T06:17:00Z</dcterms:modified>
</cp:coreProperties>
</file>